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5" r:id="rId1"/>
  </p:sldMasterIdLst>
  <p:notesMasterIdLst>
    <p:notesMasterId r:id="rId19"/>
  </p:notesMasterIdLst>
  <p:sldIdLst>
    <p:sldId id="266" r:id="rId2"/>
    <p:sldId id="272" r:id="rId3"/>
    <p:sldId id="269" r:id="rId4"/>
    <p:sldId id="273" r:id="rId5"/>
    <p:sldId id="277" r:id="rId6"/>
    <p:sldId id="292" r:id="rId7"/>
    <p:sldId id="294" r:id="rId8"/>
    <p:sldId id="295" r:id="rId9"/>
    <p:sldId id="298" r:id="rId10"/>
    <p:sldId id="293" r:id="rId11"/>
    <p:sldId id="300" r:id="rId12"/>
    <p:sldId id="301" r:id="rId13"/>
    <p:sldId id="299" r:id="rId14"/>
    <p:sldId id="303" r:id="rId15"/>
    <p:sldId id="285" r:id="rId16"/>
    <p:sldId id="302" r:id="rId17"/>
    <p:sldId id="30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F86C"/>
    <a:srgbClr val="801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5E10E-B027-4838-B26C-026B693FEEC4}" v="11" dt="2021-10-20T16:47:45.277"/>
    <p1510:client id="{422A579E-7E1F-46AA-AA5E-28BE1E780C29}" v="57" dt="2021-10-20T16:21:24.671"/>
    <p1510:client id="{B54D1605-A9B7-442F-9C1F-AE8409B178BF}" v="23" dt="2021-10-20T17:15:29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9" autoAdjust="0"/>
    <p:restoredTop sz="94613"/>
  </p:normalViewPr>
  <p:slideViewPr>
    <p:cSldViewPr snapToGrid="0" snapToObjects="1">
      <p:cViewPr varScale="1">
        <p:scale>
          <a:sx n="78" d="100"/>
          <a:sy n="78" d="100"/>
        </p:scale>
        <p:origin x="96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EF4F0-F91B-A74E-A2B2-80F209E9FD3C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7531-AA40-2C42-8562-6053AD76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6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9074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1E96B3-9E96-42E2-A7A5-EF756E1DA4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0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4AB37BC-05B4-40DC-A867-8EDD1192D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9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5D92510-B5FA-44D2-9282-99F91E609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99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47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pos="121">
          <p15:clr>
            <a:srgbClr val="FBAE40"/>
          </p15:clr>
        </p15:guide>
        <p15:guide id="7" pos="370">
          <p15:clr>
            <a:srgbClr val="FBAE40"/>
          </p15:clr>
        </p15:guide>
        <p15:guide id="8" orient="horz" pos="1117">
          <p15:clr>
            <a:srgbClr val="FBAE40"/>
          </p15:clr>
        </p15:guide>
        <p15:guide id="9" pos="6992">
          <p15:clr>
            <a:srgbClr val="FBAE40"/>
          </p15:clr>
        </p15:guide>
        <p15:guide id="10" orient="horz" pos="3861">
          <p15:clr>
            <a:srgbClr val="FBAE40"/>
          </p15:clr>
        </p15:guide>
        <p15:guide id="11" pos="7559">
          <p15:clr>
            <a:srgbClr val="FBAE40"/>
          </p15:clr>
        </p15:guide>
        <p15:guide id="12" orient="horz" pos="3952">
          <p15:clr>
            <a:srgbClr val="FBAE40"/>
          </p15:clr>
        </p15:guide>
        <p15:guide id="13" orient="horz" pos="4201">
          <p15:clr>
            <a:srgbClr val="FBAE40"/>
          </p15:clr>
        </p15:guide>
        <p15:guide id="14" orient="horz" pos="411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DAA79B-1E55-4173-98FD-CF42D605A1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AD36AFF-15E3-40EF-8D4C-F7DADB669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2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5701FE1-C8D3-4FFB-ADA2-A41C65D76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84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5E63B8D-024D-4580-AA11-4DA3A62EE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2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299780-8DA8-4026-A00F-11CF69973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6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9812AAB-EB72-4668-B2EA-501452FF9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8DA6C13-397E-4A9D-BA3F-9C20BA4AF6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38312" r="29481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33562FF-1FEE-9142-B759-DA40CA62DC07}" type="datetime1">
              <a:rPr lang="en-IN" smtClean="0"/>
              <a:pPr/>
              <a:t>22-07-2022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1D0ED7B-CAF7-4548-B905-BD956ECD4DEF}"/>
              </a:ext>
            </a:extLst>
          </p:cNvPr>
          <p:cNvGrpSpPr/>
          <p:nvPr userDrawn="1"/>
        </p:nvGrpSpPr>
        <p:grpSpPr>
          <a:xfrm>
            <a:off x="0" y="6756400"/>
            <a:ext cx="12192000" cy="105496"/>
            <a:chOff x="0" y="6756400"/>
            <a:chExt cx="12192000" cy="1054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73B18881-0E2B-4A4F-AD81-3268B20E3B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6756400"/>
              <a:ext cx="9144000" cy="10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A45AF5B-577F-4199-A0F3-63C1F3EDAF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80" b="15585"/>
            <a:stretch/>
          </p:blipFill>
          <p:spPr>
            <a:xfrm>
              <a:off x="0" y="6756400"/>
              <a:ext cx="2598717" cy="101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06665AAD-6A42-4683-B8F5-79C5DB3A95A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80" b="15585"/>
            <a:stretch/>
          </p:blipFill>
          <p:spPr>
            <a:xfrm>
              <a:off x="9593283" y="6756400"/>
              <a:ext cx="2598717" cy="105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97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R2It2mIagI" TargetMode="External"/><Relationship Id="rId2" Type="http://schemas.openxmlformats.org/officeDocument/2006/relationships/hyperlink" Target="https://www.youtube.com/playlist?list=PLZHQObOWTQDNU6R1_67000Dx_ZCJB-3p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stanford.edu/people/eroberts/courses/soco/projects/neural-networks/History/history1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xmlns="" id="{BE194971-2F2D-44B0-8AE6-FF2DCCEE0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xmlns="" id="{1FF9A61E-EB11-4C46-82E1-3E00A3B4B4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7">
            <a:extLst>
              <a:ext uri="{FF2B5EF4-FFF2-40B4-BE49-F238E27FC236}">
                <a16:creationId xmlns:a16="http://schemas.microsoft.com/office/drawing/2014/main" xmlns="" id="{5E564EB3-35F2-4EFF-87DC-642DC02052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xmlns="" id="{62AE8E50-35D4-4D5A-A4BB-168CBB027D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xmlns="" id="{C37D1D6D-17D8-4296-B000-665D1892D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xmlns="" id="{1B26E892-1320-40AA-9CA1-246721C187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9EFB91-3A13-784A-9725-FD292152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Group no. 11  |  group Name: Dhi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IN" sz="4000" b="1" i="0" dirty="0">
                <a:solidFill>
                  <a:schemeClr val="accent5">
                    <a:lumMod val="50000"/>
                  </a:schemeClr>
                </a:solidFill>
                <a:effectLst/>
                <a:latin typeface="Franklin Gothic Medium" panose="020B0603020102020204" pitchFamily="34" charset="0"/>
              </a:rPr>
              <a:t>Neural Network</a:t>
            </a:r>
            <a:r>
              <a:rPr lang="en-IN" sz="18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/>
            </a:r>
            <a:br>
              <a:rPr lang="en-IN" sz="18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287F6D-EB8F-E14C-8A1B-30D4603C5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3224" y="4297556"/>
            <a:ext cx="6353968" cy="1433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 that can understand </a:t>
            </a:r>
          </a:p>
          <a:p>
            <a:pPr algn="ctr"/>
            <a:r>
              <a:rPr lang="en-US" sz="24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"hand-written digits!"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xmlns="" id="{C9A1F79C-E4D1-4AAE-BA11-3A0900525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xmlns="" id="{C170DF7D-4686-4BD5-A9CD-C89649284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C5DF3B-541E-914D-999F-8C19FAC5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|</a:t>
            </a:r>
            <a:r>
              <a:rPr lang="en-US"/>
              <a:t>  </a:t>
            </a:r>
            <a:fld id="{4887A435-7270-5342-8E5D-300AA53C7D9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|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 </a:t>
            </a:r>
            <a:fld id="{4887A435-7270-5342-8E5D-300AA53C7D9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690880"/>
            <a:ext cx="10058400" cy="5657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06640" y="4612640"/>
            <a:ext cx="399287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lt"/>
                <a:cs typeface="+mn-lt"/>
              </a:rPr>
              <a:t>If we can choose right values of all these 13,002 weights and biases then we will able to  recognize digits accurately !!!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60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B4DF3788-47AB-4DD3-95CF-82362103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420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Prediction from code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2D81F4B8-C8F7-4CB8-8730-7F40FDEDE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5" y="2084832"/>
            <a:ext cx="3651124" cy="40227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|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 </a:t>
            </a:r>
            <a:fld id="{4887A435-7270-5342-8E5D-300AA53C7D9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7C457A6-3959-4AF9-B6BF-8663D6596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42" y="1990416"/>
            <a:ext cx="4061791" cy="42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0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B4DF3788-47AB-4DD3-95CF-82362103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Conclusions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FBB94A8-1B4A-4C79-B207-60CCEED5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417523"/>
            <a:ext cx="9720073" cy="38918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Implementing TensorFlow and Keras Machine Learning and Deep Learning library we deduced the result of recognizing the hand written digits,.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Furthermore, we implemented each image as an 28 X 28 pixel and implemented them using the mathematical theorems.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The results generated for given inputs </a:t>
            </a:r>
            <a:r>
              <a:rPr lang="en-US" sz="2400" dirty="0" err="1">
                <a:solidFill>
                  <a:schemeClr val="bg1"/>
                </a:solidFill>
              </a:rPr>
              <a:t>shos</a:t>
            </a:r>
            <a:r>
              <a:rPr lang="en-US" sz="2400" dirty="0">
                <a:solidFill>
                  <a:schemeClr val="bg1"/>
                </a:solidFill>
              </a:rPr>
              <a:t> the digits recognized by the mathematical model.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|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 </a:t>
            </a:r>
            <a:fld id="{4887A435-7270-5342-8E5D-300AA53C7D9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9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EC393B-8DB5-4BD7-9D28-21F0F1F4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30F0D9-5790-43A3-8633-23198A392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40114"/>
            <a:ext cx="9720073" cy="4669246"/>
          </a:xfrm>
        </p:spPr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Ø"/>
            </a:pPr>
            <a:endParaRPr lang="en-IN" sz="2000" b="1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Yegnanarayana</a:t>
            </a:r>
            <a:r>
              <a:rPr lang="en-US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(2009c). ARTIFICIAL NEURAL NETWORKS. PHI Learning.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Pawlicki</a:t>
            </a:r>
            <a:r>
              <a:rPr lang="en-IN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Dan-</a:t>
            </a:r>
            <a:r>
              <a:rPr lang="en-IN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Shyang</a:t>
            </a:r>
            <a:r>
              <a:rPr lang="en-IN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Hull and Srihari, "Neural network models and their application to handwritten digit recognition," IEEE 1988 International Conference on Neural Networks, 1988, pp. 63-70 vol.2, </a:t>
            </a:r>
            <a:r>
              <a:rPr lang="en-IN" sz="2000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10.1109/ICNN.1988.23913.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i="0" u="none" strike="noStrike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 references (Image references): </a:t>
            </a:r>
            <a:endParaRPr lang="en-IN" sz="2000" b="1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00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https://youtube.com/playlist?list=PLZHQObOWTQDNU6R1_67000Dx_ZCJB-3pi </a:t>
            </a:r>
            <a:endParaRPr lang="en-IN" sz="2000" i="0" u="none" strike="noStrike" baseline="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00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https://youtu.be/ER2It2mIagI </a:t>
            </a:r>
            <a:endParaRPr lang="en-IN" sz="2000" i="0" u="none" strike="noStrike" baseline="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Websites: </a:t>
            </a:r>
          </a:p>
          <a:p>
            <a:pPr marL="0" indent="0">
              <a:buNone/>
            </a:pPr>
            <a:r>
              <a:rPr lang="en-US" sz="200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Neural Networks - History (stanford.edu) </a:t>
            </a:r>
            <a:endParaRPr lang="en-IN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805DEB-AB1A-4F2A-9833-79F19D1D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|</a:t>
            </a:r>
            <a:r>
              <a:rPr lang="en-US">
                <a:solidFill>
                  <a:schemeClr val="bg1"/>
                </a:solidFill>
              </a:rPr>
              <a:t>  </a:t>
            </a:r>
            <a:fld id="{4887A435-7270-5342-8E5D-300AA53C7D91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9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9"/>
          <a:stretch/>
        </p:blipFill>
        <p:spPr>
          <a:xfrm>
            <a:off x="1339777" y="1887713"/>
            <a:ext cx="5541871" cy="28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EC393B-8DB5-4BD7-9D28-21F0F1F4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Acknowledgment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0786" y="1639614"/>
            <a:ext cx="2537341" cy="3745679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805DEB-AB1A-4F2A-9833-79F19D1D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|</a:t>
            </a:r>
            <a:r>
              <a:rPr lang="en-US">
                <a:solidFill>
                  <a:schemeClr val="bg1"/>
                </a:solidFill>
              </a:rPr>
              <a:t>  </a:t>
            </a:r>
            <a:fld id="{4887A435-7270-5342-8E5D-300AA53C7D91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0162" y="5267778"/>
            <a:ext cx="6077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https://www.3blue1brown.com/</a:t>
            </a:r>
          </a:p>
        </p:txBody>
      </p:sp>
      <p:sp>
        <p:nvSpPr>
          <p:cNvPr id="9" name="Rectangle 8"/>
          <p:cNvSpPr/>
          <p:nvPr/>
        </p:nvSpPr>
        <p:spPr>
          <a:xfrm>
            <a:off x="3897128" y="4759838"/>
            <a:ext cx="17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Grant Sanderson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60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F6D44E-64B6-428A-9340-CEFE2A25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Contributions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993399-8E5F-420F-AEFE-33965B100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Vimoksh Bhavsar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Introduction, Reproduced Work.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Ruchit Ghodasara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Conclusions, Reproduce work.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Dhruvam Bhalodiya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Problem Statements, plan of action.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C33AD6-2956-4145-9DB5-A6BA54EC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|</a:t>
            </a:r>
            <a:r>
              <a:rPr lang="en-US">
                <a:solidFill>
                  <a:schemeClr val="bg1"/>
                </a:solidFill>
              </a:rPr>
              <a:t>  </a:t>
            </a:r>
            <a:fld id="{4887A435-7270-5342-8E5D-300AA53C7D91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0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F6D44E-64B6-428A-9340-CEFE2A25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Roles of members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993399-8E5F-420F-AEFE-33965B10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78696"/>
            <a:ext cx="9720073" cy="4530664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Vimoksh Bhavsar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Worked on generating and modeling the PPT’s and code models.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Ruchit Ghodasara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Generated the code results and worked on the Reports.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Dhruvam Bhalodiya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Worked on mathematical formulas and models and other reports and codes.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C33AD6-2956-4145-9DB5-A6BA54EC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|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 </a:t>
            </a:r>
            <a:fld id="{4887A435-7270-5342-8E5D-300AA53C7D9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1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EC393B-8DB5-4BD7-9D28-21F0F1F4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716" y="2453090"/>
            <a:ext cx="4581614" cy="1509310"/>
          </a:xfrm>
          <a:noFill/>
          <a:ln>
            <a:solidFill>
              <a:schemeClr val="accent1"/>
            </a:solidFill>
          </a:ln>
          <a:effectLst>
            <a:glow>
              <a:schemeClr val="bg1"/>
            </a:glow>
          </a:effectLst>
        </p:spPr>
        <p:txBody>
          <a:bodyPr>
            <a:noAutofit/>
          </a:bodyPr>
          <a:lstStyle/>
          <a:p>
            <a:r>
              <a:rPr lang="en-US" sz="1150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  <a:endParaRPr lang="en-IN" sz="115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805DEB-AB1A-4F2A-9833-79F19D1D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|</a:t>
            </a:r>
            <a:r>
              <a:rPr lang="en-US">
                <a:solidFill>
                  <a:schemeClr val="bg1"/>
                </a:solidFill>
              </a:rPr>
              <a:t>  </a:t>
            </a:r>
            <a:fld id="{4887A435-7270-5342-8E5D-300AA53C7D91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505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F7ACB9-DBB0-4880-A472-E5E2693B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997910"/>
            <a:ext cx="9720072" cy="62776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INTRODUCTION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0A5C68-2740-4CAB-A868-E9044E7A1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20602"/>
            <a:ext cx="10288537" cy="3639488"/>
          </a:xfrm>
        </p:spPr>
        <p:txBody>
          <a:bodyPr>
            <a:noAutofit/>
          </a:bodyPr>
          <a:lstStyle/>
          <a:p>
            <a:pPr marL="274320" indent="-27432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In the early 1940's neurophysiologist Warren McCulloch and mathematician Walter Pitts, discovered the fine working and collaboration in how neurons of the brain might work. </a:t>
            </a:r>
          </a:p>
          <a:p>
            <a:pPr marL="274320" indent="-27432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As computing evolved, Nathanial Rochester from the IBM research laboratories proposed and hypothetical model of neural network. </a:t>
            </a:r>
          </a:p>
          <a:p>
            <a:pPr marL="274320" indent="-27432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Since, 1980’s the recognition of handwritten-digits have been aroused.</a:t>
            </a:r>
          </a:p>
          <a:p>
            <a:pPr marL="274320" indent="-27432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 Decisively, in 1990’s the neural network were back astonishing the imagination of world.</a:t>
            </a:r>
          </a:p>
          <a:p>
            <a:pPr marL="0" indent="0">
              <a:spcAft>
                <a:spcPts val="600"/>
              </a:spcAft>
              <a:buNone/>
            </a:pPr>
            <a:endParaRPr lang="en-IN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B6D88E-390B-4CC2-8FA9-1A07E5E2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|</a:t>
            </a:r>
            <a:r>
              <a:rPr lang="en-US">
                <a:solidFill>
                  <a:schemeClr val="bg1"/>
                </a:solidFill>
              </a:rPr>
              <a:t>  </a:t>
            </a:r>
            <a:fld id="{4887A435-7270-5342-8E5D-300AA53C7D91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4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3E79AF0-B2BB-48D7-A0D7-C48B7E6D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51562"/>
            <a:ext cx="9720072" cy="1365836"/>
          </a:xfrm>
        </p:spPr>
        <p:txBody>
          <a:bodyPr>
            <a:normAutofit fontScale="90000"/>
          </a:bodyPr>
          <a:lstStyle/>
          <a:p>
            <a:r>
              <a:rPr lang="en-US" sz="5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DAACF4C-B18D-4ABD-BBFF-8177C5747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78743"/>
            <a:ext cx="10786872" cy="4030616"/>
          </a:xfrm>
        </p:spPr>
        <p:txBody>
          <a:bodyPr vert="horz" lIns="45720" tIns="45720" rIns="45720" bIns="45720" rtlCol="0" anchor="t"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The mainstreaming of recognition transpire due to practices such as postal mail sorting, converting numeric entries of hand written forms, processing bank cheque amounts and so forth.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Furthermore, the challenges unfolded while approaching to solve are the digits are not always oof same size, orientations, thickness and relative positions respect to coordinates.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Our ambition is to implement an effective algorithm to solve </a:t>
            </a:r>
            <a:r>
              <a:rPr lang="en-IN" sz="2400" i="0" dirty="0">
                <a:solidFill>
                  <a:schemeClr val="bg1"/>
                </a:solidFill>
                <a:effectLst/>
              </a:rPr>
              <a:t>aforementioned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problem using linear algebra.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80B3020-5887-4E6C-87F5-13F56F14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|</a:t>
            </a:r>
            <a:r>
              <a:rPr lang="en-US">
                <a:solidFill>
                  <a:schemeClr val="bg1"/>
                </a:solidFill>
              </a:rPr>
              <a:t>  </a:t>
            </a:r>
            <a:fld id="{4887A435-7270-5342-8E5D-300AA53C7D9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4AF919-6260-8B40-A652-71423AFC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26" y="585216"/>
            <a:ext cx="9720072" cy="1499616"/>
          </a:xfrm>
        </p:spPr>
        <p:txBody>
          <a:bodyPr/>
          <a:lstStyle/>
          <a:p>
            <a:r>
              <a:rPr lang="en-US" cap="non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 STATMENT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053705-5D47-5A4B-832E-3D404AB93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826" y="4263389"/>
            <a:ext cx="3936290" cy="136644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How Any Program Can </a:t>
            </a:r>
            <a:r>
              <a:rPr lang="en-US" sz="2400" dirty="0">
                <a:solidFill>
                  <a:schemeClr val="bg1"/>
                </a:solidFill>
              </a:rPr>
              <a:t>Understand</a:t>
            </a:r>
            <a:r>
              <a:rPr lang="en-US" sz="2800" dirty="0">
                <a:solidFill>
                  <a:schemeClr val="bg1"/>
                </a:solidFill>
              </a:rPr>
              <a:t> The Hand Written Digits</a:t>
            </a:r>
            <a:r>
              <a:rPr lang="en-IN" sz="2800" dirty="0">
                <a:solidFill>
                  <a:schemeClr val="bg1"/>
                </a:solidFill>
                <a:ea typeface="+mn-lt"/>
                <a:cs typeface="+mn-lt"/>
              </a:rPr>
              <a:t> ?</a:t>
            </a:r>
            <a:endParaRPr lang="en-IN" sz="40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FA6F514-B7DB-7245-8DC7-CB17D89D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|</a:t>
            </a:r>
            <a:r>
              <a:rPr lang="en-US">
                <a:solidFill>
                  <a:schemeClr val="bg1"/>
                </a:solidFill>
              </a:rPr>
              <a:t>  </a:t>
            </a:r>
            <a:fld id="{4887A435-7270-5342-8E5D-300AA53C7D91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00" y="804483"/>
            <a:ext cx="2920978" cy="1034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770" y="1007620"/>
            <a:ext cx="1087847" cy="3255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688" y="2086693"/>
            <a:ext cx="1867733" cy="711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1" y="3494445"/>
            <a:ext cx="2636748" cy="32082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21816" y="2527616"/>
            <a:ext cx="1612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ea typeface="+mn-lt"/>
                <a:cs typeface="+mn-lt"/>
              </a:rPr>
              <a:t>The only way !?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7872" y="3025924"/>
            <a:ext cx="738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ea typeface="+mn-lt"/>
                <a:cs typeface="+mn-lt"/>
              </a:rPr>
              <a:t>How 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47" y="2865572"/>
            <a:ext cx="1867733" cy="6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86FF8-98FF-401D-AC0D-8FCD1C47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RESULTS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2C37534-FFBF-4E83-A2D8-F98EC529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|</a:t>
            </a:r>
            <a:r>
              <a:rPr lang="en-US" dirty="0">
                <a:solidFill>
                  <a:schemeClr val="bg1"/>
                </a:solidFill>
              </a:rPr>
              <a:t>  </a:t>
            </a:r>
            <a:fld id="{4887A435-7270-5342-8E5D-300AA53C7D91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7" y="1676400"/>
            <a:ext cx="5270725" cy="4358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1E35BD-3A81-4300-91F4-36AF4ACE6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30" y="2842466"/>
            <a:ext cx="3313202" cy="11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8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|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 </a:t>
            </a:r>
            <a:fld id="{4887A435-7270-5342-8E5D-300AA53C7D9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14" y="233246"/>
            <a:ext cx="10409766" cy="58554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7344" y="6011795"/>
            <a:ext cx="5163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lt"/>
                <a:cs typeface="+mn-lt"/>
              </a:rPr>
              <a:t>As a grid ( 2D Array ) of pixels with Grey values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45616" y="5904073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57B8D5"/>
                </a:solidFill>
                <a:effectLst/>
                <a:uLnTx/>
                <a:uFillTx/>
                <a:latin typeface="Tw Cen MT" panose="020B0602020104020603"/>
                <a:ea typeface="+mn-lt"/>
                <a:cs typeface="+mn-lt"/>
              </a:rPr>
              <a:t>Output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7B8D5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68970" y="3244334"/>
            <a:ext cx="905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lt"/>
                <a:cs typeface="+mn-lt"/>
              </a:rPr>
              <a:t>Our System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12619" y="5547969"/>
            <a:ext cx="1017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57B8D5"/>
                </a:solidFill>
                <a:effectLst/>
                <a:uLnTx/>
                <a:uFillTx/>
                <a:latin typeface="Tw Cen MT" panose="020B0602020104020603"/>
                <a:ea typeface="+mn-lt"/>
                <a:cs typeface="+mn-lt"/>
              </a:rPr>
              <a:t>Input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7B8D5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1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6" y="0"/>
            <a:ext cx="10058400" cy="565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6" y="0"/>
            <a:ext cx="10058400" cy="5657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99861" y="2809111"/>
            <a:ext cx="13869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w Cen MT" panose="020B0602020104020603"/>
                <a:ea typeface="+mn-lt"/>
                <a:cs typeface="+mn-lt"/>
              </a:rPr>
              <a:t>Node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lt"/>
                <a:cs typeface="+mn-lt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36575" y="850558"/>
            <a:ext cx="1219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lt"/>
                <a:cs typeface="+mn-lt"/>
              </a:rPr>
              <a:t>Total pixels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09753" y="4402757"/>
            <a:ext cx="2757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lt"/>
                <a:cs typeface="+mn-lt"/>
              </a:rPr>
              <a:t>Activation of a node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xmlns="" id="{B908FC8B-E09B-4233-ABA1-7A158A7DC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|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 </a:t>
            </a:r>
            <a:fld id="{4887A435-7270-5342-8E5D-300AA53C7D9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79" y="718366"/>
            <a:ext cx="10058400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79" y="718366"/>
            <a:ext cx="10058400" cy="565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79" y="718366"/>
            <a:ext cx="10058400" cy="5657850"/>
          </a:xfrm>
          <a:prstGeom prst="rect">
            <a:avLst/>
          </a:prstGeom>
        </p:spPr>
      </p:pic>
      <p:sp>
        <p:nvSpPr>
          <p:cNvPr id="9" name="Half Frame 8"/>
          <p:cNvSpPr/>
          <p:nvPr/>
        </p:nvSpPr>
        <p:spPr>
          <a:xfrm>
            <a:off x="1190672" y="416668"/>
            <a:ext cx="910528" cy="1255776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xmlns="" id="{5FE46108-C82B-4127-89CB-60B316A5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|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 </a:t>
            </a:r>
            <a:fld id="{4887A435-7270-5342-8E5D-300AA53C7D9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59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alf Frame 7"/>
          <p:cNvSpPr/>
          <p:nvPr/>
        </p:nvSpPr>
        <p:spPr>
          <a:xfrm>
            <a:off x="936029" y="242234"/>
            <a:ext cx="910528" cy="1255776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|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 </a:t>
            </a:r>
            <a:fld id="{4887A435-7270-5342-8E5D-300AA53C7D9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3" y="529368"/>
            <a:ext cx="10058400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3" y="529368"/>
            <a:ext cx="10058400" cy="565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3" y="534861"/>
            <a:ext cx="10058400" cy="565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3" y="5238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28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63899</TotalTime>
  <Words>501</Words>
  <Application>Microsoft Office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Franklin Gothic Medium</vt:lpstr>
      <vt:lpstr>Times New Roman</vt:lpstr>
      <vt:lpstr>Tw Cen MT</vt:lpstr>
      <vt:lpstr>Tw Cen MT Condensed</vt:lpstr>
      <vt:lpstr>Wingdings</vt:lpstr>
      <vt:lpstr>Wingdings 3</vt:lpstr>
      <vt:lpstr>Integral</vt:lpstr>
      <vt:lpstr>Group no. 11  |  group Name: Dhi  Neural Network </vt:lpstr>
      <vt:lpstr>INTRODUCTION</vt:lpstr>
      <vt:lpstr>Introduction </vt:lpstr>
      <vt:lpstr>PROBLEM STATMENT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from code</vt:lpstr>
      <vt:lpstr>Conclusions</vt:lpstr>
      <vt:lpstr>references</vt:lpstr>
      <vt:lpstr>Acknowledgment</vt:lpstr>
      <vt:lpstr>Contributions </vt:lpstr>
      <vt:lpstr>Roles of members 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account</cp:lastModifiedBy>
  <cp:revision>173</cp:revision>
  <dcterms:created xsi:type="dcterms:W3CDTF">2019-05-10T05:56:50Z</dcterms:created>
  <dcterms:modified xsi:type="dcterms:W3CDTF">2022-07-22T10:34:17Z</dcterms:modified>
</cp:coreProperties>
</file>